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02" r:id="rId2"/>
    <p:sldId id="257" r:id="rId3"/>
    <p:sldId id="307" r:id="rId4"/>
    <p:sldId id="285" r:id="rId5"/>
    <p:sldId id="276" r:id="rId6"/>
    <p:sldId id="305" r:id="rId7"/>
    <p:sldId id="278" r:id="rId8"/>
    <p:sldId id="283" r:id="rId9"/>
    <p:sldId id="290" r:id="rId10"/>
    <p:sldId id="291" r:id="rId11"/>
    <p:sldId id="308" r:id="rId12"/>
    <p:sldId id="28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307"/>
          </p14:sldIdLst>
        </p14:section>
        <p14:section name="What is Data Science?" id="{D004E2EC-B2D2-4F95-A01D-C90D0CE95CDB}">
          <p14:sldIdLst>
            <p14:sldId id="285"/>
            <p14:sldId id="276"/>
          </p14:sldIdLst>
        </p14:section>
        <p14:section name="03 Why Data Science?" id="{DDD30065-BC03-4C9D-8FF2-52460EC9B4F4}">
          <p14:sldIdLst>
            <p14:sldId id="305"/>
          </p14:sldIdLst>
        </p14:section>
        <p14:section name="04 Real world Applications of Data Science" id="{3D296992-B957-4696-8E42-D3432FC225FE}">
          <p14:sldIdLst>
            <p14:sldId id="278"/>
            <p14:sldId id="283"/>
          </p14:sldIdLst>
        </p14:section>
        <p14:section name="05 Tools &amp; Technologies, Job strategies and CTC" id="{D7A576BD-4F7A-4B8C-9970-60EFC20E329B}">
          <p14:sldIdLst>
            <p14:sldId id="290"/>
            <p14:sldId id="291"/>
          </p14:sldIdLst>
        </p14:section>
        <p14:section name="Q&amp;A" id="{50520B23-E549-49CA-817B-EA2271E104E8}">
          <p14:sldIdLst>
            <p14:sldId id="308"/>
            <p14:sldId id="282"/>
          </p14:sldIdLst>
        </p14:section>
        <p14:section name="Archive" id="{A8AD9179-485B-4868-8754-74C90074B6C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2C39"/>
    <a:srgbClr val="F9BB4A"/>
    <a:srgbClr val="FED57A"/>
    <a:srgbClr val="75CA75"/>
    <a:srgbClr val="9AD898"/>
    <a:srgbClr val="748BFD"/>
    <a:srgbClr val="F9607F"/>
    <a:srgbClr val="CAFECC"/>
    <a:srgbClr val="8BFFBF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8" autoAdjust="0"/>
    <p:restoredTop sz="96706" autoAdjust="0"/>
  </p:normalViewPr>
  <p:slideViewPr>
    <p:cSldViewPr snapToGrid="0">
      <p:cViewPr varScale="1">
        <p:scale>
          <a:sx n="68" d="100"/>
          <a:sy n="68" d="100"/>
        </p:scale>
        <p:origin x="29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08-Dec-22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70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383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6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care about is how to get a job, let me tell you how to leverage MSc to get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https://bit.ly/PythonWithAnish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64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08-Dec-22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08-Dec-22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08-Dec-22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08-Dec-22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08-Dec-22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08-Dec-22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08-Dec-22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 Mahapatra</a:t>
            </a:r>
          </a:p>
        </p:txBody>
      </p:sp>
      <p:pic>
        <p:nvPicPr>
          <p:cNvPr id="1026" name="Picture 2" descr="Home - upGrad Campus">
            <a:extLst>
              <a:ext uri="{FF2B5EF4-FFF2-40B4-BE49-F238E27FC236}">
                <a16:creationId xmlns:a16="http://schemas.microsoft.com/office/drawing/2014/main" id="{409BD0DA-3597-4215-B819-9C4125E95B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907" y="220694"/>
            <a:ext cx="1382857" cy="61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jpeg"/><Relationship Id="rId18" Type="http://schemas.openxmlformats.org/officeDocument/2006/relationships/image" Target="../media/image1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black framed eyeglasses on computer screen">
            <a:extLst>
              <a:ext uri="{FF2B5EF4-FFF2-40B4-BE49-F238E27FC236}">
                <a16:creationId xmlns:a16="http://schemas.microsoft.com/office/drawing/2014/main" id="{F1608232-AD8E-4CEA-A059-F6AC0FE41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8433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Science with {Python}: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Introductory Class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December, 2022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9" name="Picture 2" descr="Linkedin - Free social media icons">
            <a:extLst>
              <a:ext uri="{FF2B5EF4-FFF2-40B4-BE49-F238E27FC236}">
                <a16:creationId xmlns:a16="http://schemas.microsoft.com/office/drawing/2014/main" id="{B05F7F5E-A0D0-42EF-824C-F3DEF670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 t="-1031" r="23755"/>
          <a:stretch/>
        </p:blipFill>
        <p:spPr bwMode="auto">
          <a:xfrm>
            <a:off x="346764" y="1608098"/>
            <a:ext cx="408886" cy="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Medium logo | Logok">
            <a:extLst>
              <a:ext uri="{FF2B5EF4-FFF2-40B4-BE49-F238E27FC236}">
                <a16:creationId xmlns:a16="http://schemas.microsoft.com/office/drawing/2014/main" id="{C7E948CD-B777-4F4A-925E-11FD5B95E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t="28005" r="19918" b="27804"/>
          <a:stretch/>
        </p:blipFill>
        <p:spPr bwMode="auto">
          <a:xfrm>
            <a:off x="1044105" y="1628744"/>
            <a:ext cx="595713" cy="32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Github Logo - Free social media icons">
            <a:extLst>
              <a:ext uri="{FF2B5EF4-FFF2-40B4-BE49-F238E27FC236}">
                <a16:creationId xmlns:a16="http://schemas.microsoft.com/office/drawing/2014/main" id="{7E59B895-1A33-4E72-AF1D-64B08220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31" y="1590199"/>
            <a:ext cx="444110" cy="4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Learn · GitHub">
            <a:extLst>
              <a:ext uri="{FF2B5EF4-FFF2-40B4-BE49-F238E27FC236}">
                <a16:creationId xmlns:a16="http://schemas.microsoft.com/office/drawing/2014/main" id="{531F1213-583D-4E39-BC97-B07B1325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24" y="1525911"/>
            <a:ext cx="595713" cy="5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72CFC-ED0D-4790-93CB-44BD2F36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2052" name="Picture 4" descr="Glassdoor - Wikipedia">
            <a:extLst>
              <a:ext uri="{FF2B5EF4-FFF2-40B4-BE49-F238E27FC236}">
                <a16:creationId xmlns:a16="http://schemas.microsoft.com/office/drawing/2014/main" id="{A25E28FA-A1B1-4AC3-92F0-DD045BA9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84" y="1550885"/>
            <a:ext cx="609988" cy="4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Logo transparent PNG - StickPNG">
            <a:extLst>
              <a:ext uri="{FF2B5EF4-FFF2-40B4-BE49-F238E27FC236}">
                <a16:creationId xmlns:a16="http://schemas.microsoft.com/office/drawing/2014/main" id="{F3F36BEB-EC13-45EF-A6D5-20CAE6D1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19" y="1662820"/>
            <a:ext cx="884168" cy="2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924711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Data Science?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56386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Real-world Applications of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662271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0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https://bit.ly/PythonWithAnish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8177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with {Python}: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Introductory Class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924711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Data Science?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56386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Real-world Applications of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662271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1160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Introduction: Am I worth your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6450874" y="4855503"/>
            <a:ext cx="4938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B15A08-447B-47C9-A717-79FA893DD707}"/>
              </a:ext>
            </a:extLst>
          </p:cNvPr>
          <p:cNvSpPr txBox="1"/>
          <p:nvPr/>
        </p:nvSpPr>
        <p:spPr>
          <a:xfrm>
            <a:off x="396852" y="4524318"/>
            <a:ext cx="5142076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Data Scientist 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LinkedIn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b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anishmahapatra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.medium.com</a:t>
            </a:r>
            <a:b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www.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.com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GitHub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www.github.com/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B78931-9586-4ECC-B997-A0B55F56BC8B}"/>
              </a:ext>
            </a:extLst>
          </p:cNvPr>
          <p:cNvGrpSpPr/>
          <p:nvPr/>
        </p:nvGrpSpPr>
        <p:grpSpPr>
          <a:xfrm>
            <a:off x="6450874" y="5590782"/>
            <a:ext cx="4938662" cy="900744"/>
            <a:chOff x="7043056" y="5673374"/>
            <a:chExt cx="4938662" cy="900744"/>
          </a:xfrm>
        </p:grpSpPr>
        <p:pic>
          <p:nvPicPr>
            <p:cNvPr id="2052" name="Picture 4" descr="File:7-eleven logo.svg - Wikimedia Commons">
              <a:extLst>
                <a:ext uri="{FF2B5EF4-FFF2-40B4-BE49-F238E27FC236}">
                  <a16:creationId xmlns:a16="http://schemas.microsoft.com/office/drawing/2014/main" id="{042727B6-E566-4304-9257-A6E659E35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056" y="5796015"/>
              <a:ext cx="582170" cy="565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International Institute of Information Technology, Bangalore - Wikipedia">
              <a:extLst>
                <a:ext uri="{FF2B5EF4-FFF2-40B4-BE49-F238E27FC236}">
                  <a16:creationId xmlns:a16="http://schemas.microsoft.com/office/drawing/2014/main" id="{5DDAA93B-B836-48AA-A725-F7A0AC81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0499" y="5673374"/>
              <a:ext cx="858997" cy="75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King&amp;#39;s College London Clinical Research Fellowship 2021 | Opportunity Desk">
              <a:extLst>
                <a:ext uri="{FF2B5EF4-FFF2-40B4-BE49-F238E27FC236}">
                  <a16:creationId xmlns:a16="http://schemas.microsoft.com/office/drawing/2014/main" id="{84A6F731-F67D-4675-A915-71FAE1B1D0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16" r="11755"/>
            <a:stretch/>
          </p:blipFill>
          <p:spPr bwMode="auto">
            <a:xfrm>
              <a:off x="7701244" y="5763784"/>
              <a:ext cx="802348" cy="601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anipal Academy of Higher Education (MAHEMET) My Careers View - India&amp;#39;s  Best College, School and Consultant">
              <a:extLst>
                <a:ext uri="{FF2B5EF4-FFF2-40B4-BE49-F238E27FC236}">
                  <a16:creationId xmlns:a16="http://schemas.microsoft.com/office/drawing/2014/main" id="{0A9DF6BE-3E93-4F7D-A5B7-0A7F48AD1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9609" y="5749637"/>
              <a:ext cx="570750" cy="611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iverpool John Moores University - Rankings, Courses, Acceptance Rate">
              <a:extLst>
                <a:ext uri="{FF2B5EF4-FFF2-40B4-BE49-F238E27FC236}">
                  <a16:creationId xmlns:a16="http://schemas.microsoft.com/office/drawing/2014/main" id="{A8D7814D-E5D1-42D5-8152-3A796B62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7786" y="5759428"/>
              <a:ext cx="1353932" cy="601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Decision Sciences | Data Analytics Firm | Business Analytics Consulting | Mu  Sigma">
              <a:extLst>
                <a:ext uri="{FF2B5EF4-FFF2-40B4-BE49-F238E27FC236}">
                  <a16:creationId xmlns:a16="http://schemas.microsoft.com/office/drawing/2014/main" id="{2E1B8F8A-E6C2-4439-8AE7-CC683DAE1D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7340" y="5714100"/>
              <a:ext cx="928373" cy="860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82F46-A8BC-4545-9816-24CD5214F82D}"/>
              </a:ext>
            </a:extLst>
          </p:cNvPr>
          <p:cNvSpPr/>
          <p:nvPr/>
        </p:nvSpPr>
        <p:spPr>
          <a:xfrm>
            <a:off x="6232524" y="5402670"/>
            <a:ext cx="5288918" cy="875789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BC6AF-9A6B-46DF-9CB9-BC6FECD39643}"/>
              </a:ext>
            </a:extLst>
          </p:cNvPr>
          <p:cNvSpPr/>
          <p:nvPr/>
        </p:nvSpPr>
        <p:spPr>
          <a:xfrm>
            <a:off x="6374222" y="5550869"/>
            <a:ext cx="5147220" cy="833345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7 Eleven - The Logo Finder">
            <a:extLst>
              <a:ext uri="{FF2B5EF4-FFF2-40B4-BE49-F238E27FC236}">
                <a16:creationId xmlns:a16="http://schemas.microsoft.com/office/drawing/2014/main" id="{C1E3A87D-5756-4C44-B1C8-EBFB86CD39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98503" y="2914322"/>
            <a:ext cx="57638" cy="5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419E7A-51A4-4663-96FA-EE1998D92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3" y="1154322"/>
            <a:ext cx="11398296" cy="3319661"/>
          </a:xfrm>
          <a:prstGeom prst="rect">
            <a:avLst/>
          </a:prstGeom>
        </p:spPr>
      </p:pic>
      <p:pic>
        <p:nvPicPr>
          <p:cNvPr id="13" name="Picture 6" descr="https://cdn-icons-png.flaticon.com/512/145/145807.png">
            <a:extLst>
              <a:ext uri="{FF2B5EF4-FFF2-40B4-BE49-F238E27FC236}">
                <a16:creationId xmlns:a16="http://schemas.microsoft.com/office/drawing/2014/main" id="{CE961EE8-9D35-494B-A3E1-D8557133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5" y="5096915"/>
            <a:ext cx="305755" cy="30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cdn-icons-png.flaticon.com/512/5968/5968933.png">
            <a:extLst>
              <a:ext uri="{FF2B5EF4-FFF2-40B4-BE49-F238E27FC236}">
                <a16:creationId xmlns:a16="http://schemas.microsoft.com/office/drawing/2014/main" id="{975B6763-14DC-4EB1-906F-7B8CC720D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5" y="5453673"/>
            <a:ext cx="305755" cy="30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cdn-icons-png.flaticon.com/512/3059/3059997.png">
            <a:extLst>
              <a:ext uri="{FF2B5EF4-FFF2-40B4-BE49-F238E27FC236}">
                <a16:creationId xmlns:a16="http://schemas.microsoft.com/office/drawing/2014/main" id="{A55381A7-426C-4273-9031-0E2172C87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4" y="5816419"/>
            <a:ext cx="305755" cy="30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cdn-icons-png.flaticon.com/512/1051/1051326.png">
            <a:extLst>
              <a:ext uri="{FF2B5EF4-FFF2-40B4-BE49-F238E27FC236}">
                <a16:creationId xmlns:a16="http://schemas.microsoft.com/office/drawing/2014/main" id="{A0979A0D-9F9F-4055-821C-ED68ADD68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4" y="6153900"/>
            <a:ext cx="305755" cy="30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cdn-icons-png.flaticon.com/512/4269/4269013.png">
            <a:extLst>
              <a:ext uri="{FF2B5EF4-FFF2-40B4-BE49-F238E27FC236}">
                <a16:creationId xmlns:a16="http://schemas.microsoft.com/office/drawing/2014/main" id="{FDF50B66-C0B6-445F-9048-9A54F459D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930" y="4638001"/>
            <a:ext cx="358991" cy="35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479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0022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B4C03-6B67-416A-808A-3EDA0509A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50" y="1046400"/>
            <a:ext cx="8687900" cy="58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638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BFBC7A-1F7F-42D6-944D-3249856FA391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BB4C7B-42CA-4D2E-BA0D-2D18BB4E8A11}"/>
              </a:ext>
            </a:extLst>
          </p:cNvPr>
          <p:cNvCxnSpPr/>
          <p:nvPr/>
        </p:nvCxnSpPr>
        <p:spPr>
          <a:xfrm>
            <a:off x="1716071" y="1908433"/>
            <a:ext cx="2381089" cy="0"/>
          </a:xfrm>
          <a:prstGeom prst="line">
            <a:avLst/>
          </a:prstGeom>
          <a:ln w="1905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1">
            <a:extLst>
              <a:ext uri="{FF2B5EF4-FFF2-40B4-BE49-F238E27FC236}">
                <a16:creationId xmlns:a16="http://schemas.microsoft.com/office/drawing/2014/main" id="{7056A9BA-B7B2-4B20-B6E9-59E69AAE8BE9}"/>
              </a:ext>
            </a:extLst>
          </p:cNvPr>
          <p:cNvGrpSpPr/>
          <p:nvPr/>
        </p:nvGrpSpPr>
        <p:grpSpPr>
          <a:xfrm>
            <a:off x="742950" y="2287105"/>
            <a:ext cx="3098221" cy="1135260"/>
            <a:chOff x="625692" y="1862556"/>
            <a:chExt cx="2242452" cy="851445"/>
          </a:xfrm>
        </p:grpSpPr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3E40A77B-F1C2-4E67-9580-CC0C6CB52914}"/>
                </a:ext>
              </a:extLst>
            </p:cNvPr>
            <p:cNvSpPr txBox="1"/>
            <p:nvPr/>
          </p:nvSpPr>
          <p:spPr>
            <a:xfrm>
              <a:off x="625692" y="2099986"/>
              <a:ext cx="2242452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Identify List of Data Owners,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 Access, 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Maintain Single POC,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current process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6CCE04-3F3C-4ED1-8725-0BA455EA19DC}"/>
                </a:ext>
              </a:extLst>
            </p:cNvPr>
            <p:cNvSpPr txBox="1"/>
            <p:nvPr/>
          </p:nvSpPr>
          <p:spPr>
            <a:xfrm>
              <a:off x="625692" y="1862556"/>
              <a:ext cx="1097673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Access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134135-A22D-4B99-AD2E-CD28B871C42F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D5768-6DD7-4E12-9F71-0DC9C3972A5A}"/>
              </a:ext>
            </a:extLst>
          </p:cNvPr>
          <p:cNvCxnSpPr/>
          <p:nvPr/>
        </p:nvCxnSpPr>
        <p:spPr>
          <a:xfrm>
            <a:off x="5314629" y="1908433"/>
            <a:ext cx="2381089" cy="0"/>
          </a:xfrm>
          <a:prstGeom prst="line">
            <a:avLst/>
          </a:prstGeom>
          <a:ln w="19050" cap="rnd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35">
            <a:extLst>
              <a:ext uri="{FF2B5EF4-FFF2-40B4-BE49-F238E27FC236}">
                <a16:creationId xmlns:a16="http://schemas.microsoft.com/office/drawing/2014/main" id="{1504FC16-9AAA-4732-801F-C40097318929}"/>
              </a:ext>
            </a:extLst>
          </p:cNvPr>
          <p:cNvGrpSpPr/>
          <p:nvPr/>
        </p:nvGrpSpPr>
        <p:grpSpPr>
          <a:xfrm>
            <a:off x="4379607" y="2210091"/>
            <a:ext cx="2715215" cy="1638910"/>
            <a:chOff x="625692" y="1804798"/>
            <a:chExt cx="2036411" cy="1229183"/>
          </a:xfrm>
        </p:grpSpPr>
        <p:sp>
          <p:nvSpPr>
            <p:cNvPr id="14" name="Footer Text">
              <a:extLst>
                <a:ext uri="{FF2B5EF4-FFF2-40B4-BE49-F238E27FC236}">
                  <a16:creationId xmlns:a16="http://schemas.microsoft.com/office/drawing/2014/main" id="{B18D3DF4-2721-404B-84CF-58FE1616A3CD}"/>
                </a:ext>
              </a:extLst>
            </p:cNvPr>
            <p:cNvSpPr txBox="1"/>
            <p:nvPr/>
          </p:nvSpPr>
          <p:spPr>
            <a:xfrm>
              <a:off x="625692" y="2266463"/>
              <a:ext cx="2036411" cy="7675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Data Dictionary,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 up Data pipelines,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ER Diagram,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 Analytical Data frame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3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848D9-E595-449F-ABD0-9FA4DB049A14}"/>
                </a:ext>
              </a:extLst>
            </p:cNvPr>
            <p:cNvSpPr txBox="1"/>
            <p:nvPr/>
          </p:nvSpPr>
          <p:spPr>
            <a:xfrm>
              <a:off x="625692" y="1804798"/>
              <a:ext cx="1500507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Silos to </a:t>
              </a:r>
              <a:b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Warehouse</a:t>
              </a:r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74ED9FA-A2AD-4B4C-A3A8-EF96D1DE87C8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7" name="Group 40">
            <a:extLst>
              <a:ext uri="{FF2B5EF4-FFF2-40B4-BE49-F238E27FC236}">
                <a16:creationId xmlns:a16="http://schemas.microsoft.com/office/drawing/2014/main" id="{889EDAB1-5D45-412B-909B-FC0C11EA5861}"/>
              </a:ext>
            </a:extLst>
          </p:cNvPr>
          <p:cNvGrpSpPr/>
          <p:nvPr/>
        </p:nvGrpSpPr>
        <p:grpSpPr>
          <a:xfrm>
            <a:off x="7924927" y="2287102"/>
            <a:ext cx="3290216" cy="1135260"/>
            <a:chOff x="625692" y="1862555"/>
            <a:chExt cx="2690511" cy="851445"/>
          </a:xfrm>
        </p:grpSpPr>
        <p:sp>
          <p:nvSpPr>
            <p:cNvPr id="18" name="Footer Text">
              <a:extLst>
                <a:ext uri="{FF2B5EF4-FFF2-40B4-BE49-F238E27FC236}">
                  <a16:creationId xmlns:a16="http://schemas.microsoft.com/office/drawing/2014/main" id="{A01C0C2C-A416-4129-8C0D-80B69954D23E}"/>
                </a:ext>
              </a:extLst>
            </p:cNvPr>
            <p:cNvSpPr txBox="1"/>
            <p:nvPr/>
          </p:nvSpPr>
          <p:spPr>
            <a:xfrm>
              <a:off x="625692" y="2099986"/>
              <a:ext cx="2690511" cy="614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Exploratory Data Analysis,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Analytics,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Heuristic, Statistical &amp; ML Models.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Experimentation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A510-07E5-4A46-9543-1B6887B9923F}"/>
                </a:ext>
              </a:extLst>
            </p:cNvPr>
            <p:cNvSpPr txBox="1"/>
            <p:nvPr/>
          </p:nvSpPr>
          <p:spPr>
            <a:xfrm>
              <a:off x="625692" y="1862555"/>
              <a:ext cx="2682052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Analytics &amp; Modelling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1FFBBC-F753-40E0-BF82-5432D946F3B0}"/>
              </a:ext>
            </a:extLst>
          </p:cNvPr>
          <p:cNvCxnSpPr/>
          <p:nvPr/>
        </p:nvCxnSpPr>
        <p:spPr>
          <a:xfrm>
            <a:off x="8885349" y="1908433"/>
            <a:ext cx="2381089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44">
            <a:extLst>
              <a:ext uri="{FF2B5EF4-FFF2-40B4-BE49-F238E27FC236}">
                <a16:creationId xmlns:a16="http://schemas.microsoft.com/office/drawing/2014/main" id="{72F0DED1-32F5-47A5-AAA4-AC84F3FF96BB}"/>
              </a:ext>
            </a:extLst>
          </p:cNvPr>
          <p:cNvCxnSpPr>
            <a:cxnSpLocks/>
          </p:cNvCxnSpPr>
          <p:nvPr/>
        </p:nvCxnSpPr>
        <p:spPr>
          <a:xfrm rot="5400000">
            <a:off x="8744966" y="2048817"/>
            <a:ext cx="2661857" cy="2381089"/>
          </a:xfrm>
          <a:prstGeom prst="bentConnector3">
            <a:avLst>
              <a:gd name="adj1" fmla="val 99649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DD21895-B0D9-4BB4-9C76-76C602697F3F}"/>
              </a:ext>
            </a:extLst>
          </p:cNvPr>
          <p:cNvSpPr txBox="1">
            <a:spLocks/>
          </p:cNvSpPr>
          <p:nvPr/>
        </p:nvSpPr>
        <p:spPr>
          <a:xfrm>
            <a:off x="743484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23" name="Group 56">
            <a:extLst>
              <a:ext uri="{FF2B5EF4-FFF2-40B4-BE49-F238E27FC236}">
                <a16:creationId xmlns:a16="http://schemas.microsoft.com/office/drawing/2014/main" id="{6D0BEDA2-B5C9-452C-B728-FD8DE2649F42}"/>
              </a:ext>
            </a:extLst>
          </p:cNvPr>
          <p:cNvGrpSpPr/>
          <p:nvPr/>
        </p:nvGrpSpPr>
        <p:grpSpPr>
          <a:xfrm>
            <a:off x="742950" y="4821628"/>
            <a:ext cx="3265311" cy="1251699"/>
            <a:chOff x="625691" y="1766602"/>
            <a:chExt cx="2506132" cy="938775"/>
          </a:xfrm>
        </p:grpSpPr>
        <p:sp>
          <p:nvSpPr>
            <p:cNvPr id="24" name="Footer Text">
              <a:extLst>
                <a:ext uri="{FF2B5EF4-FFF2-40B4-BE49-F238E27FC236}">
                  <a16:creationId xmlns:a16="http://schemas.microsoft.com/office/drawing/2014/main" id="{A15757D7-1240-41F9-99FB-666E75DE3113}"/>
                </a:ext>
              </a:extLst>
            </p:cNvPr>
            <p:cNvSpPr txBox="1"/>
            <p:nvPr/>
          </p:nvSpPr>
          <p:spPr>
            <a:xfrm>
              <a:off x="625691" y="2244866"/>
              <a:ext cx="2506132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Evaluation,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 Model Performance and Drift,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Governance Policies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D08910-1AFE-4B4F-AF6A-4965F7774F17}"/>
                </a:ext>
              </a:extLst>
            </p:cNvPr>
            <p:cNvSpPr txBox="1"/>
            <p:nvPr/>
          </p:nvSpPr>
          <p:spPr>
            <a:xfrm>
              <a:off x="625691" y="1766602"/>
              <a:ext cx="196849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Decisions, </a:t>
              </a:r>
              <a:b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Impact Analysis</a:t>
              </a:r>
            </a:p>
          </p:txBody>
        </p:sp>
      </p:grp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7A3AC5E-599F-4BC5-B383-EB7950DCBF6C}"/>
              </a:ext>
            </a:extLst>
          </p:cNvPr>
          <p:cNvSpPr txBox="1">
            <a:spLocks/>
          </p:cNvSpPr>
          <p:nvPr/>
        </p:nvSpPr>
        <p:spPr>
          <a:xfrm>
            <a:off x="4380142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27" name="Group 60">
            <a:extLst>
              <a:ext uri="{FF2B5EF4-FFF2-40B4-BE49-F238E27FC236}">
                <a16:creationId xmlns:a16="http://schemas.microsoft.com/office/drawing/2014/main" id="{319497ED-2AFA-4470-9DDE-7C5BFD1777D8}"/>
              </a:ext>
            </a:extLst>
          </p:cNvPr>
          <p:cNvGrpSpPr/>
          <p:nvPr/>
        </p:nvGrpSpPr>
        <p:grpSpPr>
          <a:xfrm>
            <a:off x="4379607" y="4843762"/>
            <a:ext cx="3265310" cy="1053078"/>
            <a:chOff x="625692" y="1783202"/>
            <a:chExt cx="2506133" cy="789809"/>
          </a:xfrm>
        </p:grpSpPr>
        <p:sp>
          <p:nvSpPr>
            <p:cNvPr id="28" name="Footer Text">
              <a:extLst>
                <a:ext uri="{FF2B5EF4-FFF2-40B4-BE49-F238E27FC236}">
                  <a16:creationId xmlns:a16="http://schemas.microsoft.com/office/drawing/2014/main" id="{AC17AD41-1D1B-4017-9565-AE458F94ADBF}"/>
                </a:ext>
              </a:extLst>
            </p:cNvPr>
            <p:cNvSpPr txBox="1"/>
            <p:nvPr/>
          </p:nvSpPr>
          <p:spPr>
            <a:xfrm>
              <a:off x="625692" y="2266004"/>
              <a:ext cx="2506133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Dashboards to aid decision-making,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Decide concurrency, cadence and security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7EAA7B-DE46-4B51-9828-6E62AA71FE11}"/>
                </a:ext>
              </a:extLst>
            </p:cNvPr>
            <p:cNvSpPr txBox="1"/>
            <p:nvPr/>
          </p:nvSpPr>
          <p:spPr>
            <a:xfrm>
              <a:off x="625692" y="1783202"/>
              <a:ext cx="193050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Visualization &amp; </a:t>
              </a:r>
              <a:b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Dashboarding</a:t>
              </a:r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BDECF11-3380-4A79-8FBC-49D01F5C3156}"/>
              </a:ext>
            </a:extLst>
          </p:cNvPr>
          <p:cNvSpPr txBox="1">
            <a:spLocks/>
          </p:cNvSpPr>
          <p:nvPr/>
        </p:nvSpPr>
        <p:spPr>
          <a:xfrm>
            <a:off x="7925462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31" name="Group 64">
            <a:extLst>
              <a:ext uri="{FF2B5EF4-FFF2-40B4-BE49-F238E27FC236}">
                <a16:creationId xmlns:a16="http://schemas.microsoft.com/office/drawing/2014/main" id="{F3EC003B-A459-4F55-9559-EE683DA35421}"/>
              </a:ext>
            </a:extLst>
          </p:cNvPr>
          <p:cNvGrpSpPr/>
          <p:nvPr/>
        </p:nvGrpSpPr>
        <p:grpSpPr>
          <a:xfrm>
            <a:off x="7924927" y="4949567"/>
            <a:ext cx="3084178" cy="930589"/>
            <a:chOff x="625691" y="1862555"/>
            <a:chExt cx="2447781" cy="697942"/>
          </a:xfrm>
        </p:grpSpPr>
        <p:sp>
          <p:nvSpPr>
            <p:cNvPr id="32" name="Footer Text">
              <a:extLst>
                <a:ext uri="{FF2B5EF4-FFF2-40B4-BE49-F238E27FC236}">
                  <a16:creationId xmlns:a16="http://schemas.microsoft.com/office/drawing/2014/main" id="{FDFAE6CD-16A6-4521-BAE3-4E79BF679679}"/>
                </a:ext>
              </a:extLst>
            </p:cNvPr>
            <p:cNvSpPr txBox="1"/>
            <p:nvPr/>
          </p:nvSpPr>
          <p:spPr>
            <a:xfrm>
              <a:off x="625691" y="2099986"/>
              <a:ext cx="2447781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new features,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Combining external data,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feature store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48373F-AB99-4A8E-985F-5ABC627E86E8}"/>
                </a:ext>
              </a:extLst>
            </p:cNvPr>
            <p:cNvSpPr txBox="1"/>
            <p:nvPr/>
          </p:nvSpPr>
          <p:spPr>
            <a:xfrm>
              <a:off x="625692" y="1862555"/>
              <a:ext cx="1968148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 Engineering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4F21E49-3B8C-41D5-BAB0-5452BCE047C1}"/>
              </a:ext>
            </a:extLst>
          </p:cNvPr>
          <p:cNvCxnSpPr/>
          <p:nvPr/>
        </p:nvCxnSpPr>
        <p:spPr>
          <a:xfrm flipH="1">
            <a:off x="5263829" y="4570290"/>
            <a:ext cx="2381089" cy="0"/>
          </a:xfrm>
          <a:prstGeom prst="line">
            <a:avLst/>
          </a:prstGeom>
          <a:ln w="19050" cap="rnd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9D2A7F9-C8D1-49DC-8E89-64CCCE770ABE}"/>
              </a:ext>
            </a:extLst>
          </p:cNvPr>
          <p:cNvCxnSpPr/>
          <p:nvPr/>
        </p:nvCxnSpPr>
        <p:spPr>
          <a:xfrm flipH="1">
            <a:off x="1665271" y="4570290"/>
            <a:ext cx="2381089" cy="0"/>
          </a:xfrm>
          <a:prstGeom prst="line">
            <a:avLst/>
          </a:prstGeom>
          <a:ln w="19050" cap="rnd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303529-1D12-4FF0-8442-7ECFAAB86ADE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</p:spTree>
    <p:extLst>
      <p:ext uri="{BB962C8B-B14F-4D97-AF65-F5344CB8AC3E}">
        <p14:creationId xmlns:p14="http://schemas.microsoft.com/office/powerpoint/2010/main" val="19156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6" grpId="0"/>
      <p:bldP spid="22" grpId="0"/>
      <p:bldP spid="26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4B16D8-2237-40B5-A9C9-85FC5B2CA956}"/>
              </a:ext>
            </a:extLst>
          </p:cNvPr>
          <p:cNvGrpSpPr/>
          <p:nvPr/>
        </p:nvGrpSpPr>
        <p:grpSpPr>
          <a:xfrm>
            <a:off x="1019321" y="3882558"/>
            <a:ext cx="10723500" cy="2076421"/>
            <a:chOff x="1019321" y="3882558"/>
            <a:chExt cx="10723500" cy="2076421"/>
          </a:xfrm>
        </p:grpSpPr>
        <p:grpSp>
          <p:nvGrpSpPr>
            <p:cNvPr id="39" name="Group 33">
              <a:extLst>
                <a:ext uri="{FF2B5EF4-FFF2-40B4-BE49-F238E27FC236}">
                  <a16:creationId xmlns:a16="http://schemas.microsoft.com/office/drawing/2014/main" id="{0F5CF1B8-4A8F-4987-9920-C3A6C632A770}"/>
                </a:ext>
              </a:extLst>
            </p:cNvPr>
            <p:cNvGrpSpPr/>
            <p:nvPr/>
          </p:nvGrpSpPr>
          <p:grpSpPr>
            <a:xfrm>
              <a:off x="1388315" y="5310555"/>
              <a:ext cx="2744525" cy="648424"/>
              <a:chOff x="863323" y="3720915"/>
              <a:chExt cx="2058394" cy="48631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C3D491-4A3D-4CFB-AECA-8E0162A07413}"/>
                  </a:ext>
                </a:extLst>
              </p:cNvPr>
              <p:cNvSpPr txBox="1"/>
              <p:nvPr/>
            </p:nvSpPr>
            <p:spPr>
              <a:xfrm>
                <a:off x="863323" y="3720915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  <a:latin typeface="+mj-lt"/>
                  </a:rPr>
                  <a:t>Extremely High Market Demand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65E42F-7B4E-4B4C-8BAD-ED026ED86D1D}"/>
                  </a:ext>
                </a:extLst>
              </p:cNvPr>
              <p:cNvSpPr txBox="1"/>
              <p:nvPr/>
            </p:nvSpPr>
            <p:spPr>
              <a:xfrm>
                <a:off x="863323" y="3899552"/>
                <a:ext cx="205839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Supply-Demand </a:t>
                </a: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mismatch means companies are willing to pay more</a:t>
                </a:r>
              </a:p>
            </p:txBody>
          </p:sp>
        </p:grp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1019321" y="3882558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2F12F2-F1A3-45AB-97AA-A675E2FD680C}"/>
                </a:ext>
              </a:extLst>
            </p:cNvPr>
            <p:cNvGrpSpPr/>
            <p:nvPr/>
          </p:nvGrpSpPr>
          <p:grpSpPr>
            <a:xfrm>
              <a:off x="2278047" y="4270756"/>
              <a:ext cx="965063" cy="937433"/>
              <a:chOff x="5638868" y="4369009"/>
              <a:chExt cx="965063" cy="93743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7D6C25C-DAF7-4B5F-8F2F-60B13DD7FE39}"/>
                  </a:ext>
                </a:extLst>
              </p:cNvPr>
              <p:cNvSpPr/>
              <p:nvPr/>
            </p:nvSpPr>
            <p:spPr>
              <a:xfrm>
                <a:off x="5638868" y="4369009"/>
                <a:ext cx="965063" cy="9374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6B4FBBF-8BCA-4B3B-9FFF-BDA52EC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427" y="4415219"/>
                <a:ext cx="772531" cy="77253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A23DCC-9721-48F9-95AE-93701EFC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6" t="3870" r="976" b="3846"/>
            <a:stretch/>
          </p:blipFill>
          <p:spPr>
            <a:xfrm>
              <a:off x="4631742" y="4211052"/>
              <a:ext cx="7111079" cy="174792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51675" y="1529737"/>
            <a:ext cx="3122056" cy="2118675"/>
            <a:chOff x="4451675" y="1529737"/>
            <a:chExt cx="3122056" cy="2118675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829206" y="1755067"/>
              <a:ext cx="2744525" cy="1893345"/>
              <a:chOff x="4749136" y="1744141"/>
              <a:chExt cx="2744525" cy="1893345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749136" y="2783942"/>
                <a:ext cx="2744525" cy="853544"/>
                <a:chOff x="3542950" y="1992705"/>
                <a:chExt cx="2058394" cy="640158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+mj-lt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542950" y="2171342"/>
                  <a:ext cx="2058394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25462" y="1509529"/>
            <a:ext cx="3141036" cy="1922835"/>
            <a:chOff x="7925462" y="1509529"/>
            <a:chExt cx="3141036" cy="192283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141036" cy="1922835"/>
              <a:chOff x="7925462" y="1509529"/>
              <a:chExt cx="3141036" cy="1922835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321973" y="2783940"/>
                <a:ext cx="2744525" cy="648424"/>
                <a:chOff x="6222578" y="1992705"/>
                <a:chExt cx="2058394" cy="486318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8" y="2171342"/>
                  <a:ext cx="2058394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-icons-png.flaticon.com/512/2821/2821637.png">
            <a:extLst>
              <a:ext uri="{FF2B5EF4-FFF2-40B4-BE49-F238E27FC236}">
                <a16:creationId xmlns:a16="http://schemas.microsoft.com/office/drawing/2014/main" id="{F6C7DBC1-E2BE-4668-9F40-4F33083DD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566" y="2908348"/>
            <a:ext cx="979513" cy="97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E639D0-BAAD-4F58-9B6D-AB70135305F1}"/>
              </a:ext>
            </a:extLst>
          </p:cNvPr>
          <p:cNvSpPr txBox="1"/>
          <p:nvPr/>
        </p:nvSpPr>
        <p:spPr>
          <a:xfrm>
            <a:off x="396852" y="283882"/>
            <a:ext cx="985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World Applications of Data Science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DF63C4-534B-4564-934A-D4B84577C0D5}"/>
              </a:ext>
            </a:extLst>
          </p:cNvPr>
          <p:cNvSpPr/>
          <p:nvPr/>
        </p:nvSpPr>
        <p:spPr>
          <a:xfrm>
            <a:off x="4198255" y="1513173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9A158D6-9B49-4AA8-B3FF-E760ED1935DF}"/>
              </a:ext>
            </a:extLst>
          </p:cNvPr>
          <p:cNvSpPr/>
          <p:nvPr/>
        </p:nvSpPr>
        <p:spPr>
          <a:xfrm>
            <a:off x="5353412" y="2679960"/>
            <a:ext cx="1448090" cy="14864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EE1B0C-F499-4999-9AAA-0A912EA76926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FD2D99-885D-40FA-B736-B46A8B107506}"/>
              </a:ext>
            </a:extLst>
          </p:cNvPr>
          <p:cNvGrpSpPr/>
          <p:nvPr/>
        </p:nvGrpSpPr>
        <p:grpSpPr>
          <a:xfrm>
            <a:off x="755413" y="1514866"/>
            <a:ext cx="4709237" cy="1125007"/>
            <a:chOff x="755413" y="1514866"/>
            <a:chExt cx="4709237" cy="1125007"/>
          </a:xfrm>
        </p:grpSpPr>
        <p:grpSp>
          <p:nvGrpSpPr>
            <p:cNvPr id="21" name="Group 134">
              <a:extLst>
                <a:ext uri="{FF2B5EF4-FFF2-40B4-BE49-F238E27FC236}">
                  <a16:creationId xmlns:a16="http://schemas.microsoft.com/office/drawing/2014/main" id="{AB3CEEBB-DAFA-4152-9CF6-528C29122E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40585" y="1514866"/>
              <a:ext cx="1124065" cy="1125007"/>
              <a:chOff x="3287425" y="1417883"/>
              <a:chExt cx="648499" cy="64904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402A554-F1D0-4219-8A8A-0B19913BFF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3B00819-3BA2-487B-B522-880C4C1DF5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373627F-FEC7-46B8-866C-8FFF85BDA24F}"/>
                </a:ext>
              </a:extLst>
            </p:cNvPr>
            <p:cNvSpPr/>
            <p:nvPr/>
          </p:nvSpPr>
          <p:spPr>
            <a:xfrm>
              <a:off x="755413" y="1912061"/>
              <a:ext cx="3471207" cy="28732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Behaviour Analytics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6F0820-3095-436C-9483-27D3B23A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613" y="1737284"/>
              <a:ext cx="636878" cy="63687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DC0845-F947-441E-A9DE-84056754A8B1}"/>
              </a:ext>
            </a:extLst>
          </p:cNvPr>
          <p:cNvGrpSpPr/>
          <p:nvPr/>
        </p:nvGrpSpPr>
        <p:grpSpPr>
          <a:xfrm>
            <a:off x="1008712" y="2908349"/>
            <a:ext cx="3813388" cy="1125007"/>
            <a:chOff x="1008712" y="2908349"/>
            <a:chExt cx="3813388" cy="1125007"/>
          </a:xfrm>
        </p:grpSpPr>
        <p:grpSp>
          <p:nvGrpSpPr>
            <p:cNvPr id="6" name="Group 129">
              <a:extLst>
                <a:ext uri="{FF2B5EF4-FFF2-40B4-BE49-F238E27FC236}">
                  <a16:creationId xmlns:a16="http://schemas.microsoft.com/office/drawing/2014/main" id="{7A00515C-5BC7-499B-B5E1-D54B94A44A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98035" y="2908349"/>
              <a:ext cx="1124065" cy="1125007"/>
              <a:chOff x="2779491" y="2517212"/>
              <a:chExt cx="648499" cy="64904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B4C9E4D-02C1-4E22-A0C1-A05AC3C3B6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7264E0-8C19-4EA2-903F-842CD98801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54318" y="2592102"/>
                <a:ext cx="498845" cy="499263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7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0FFC3B-E6D4-4565-9A1E-F608C78317E0}"/>
                </a:ext>
              </a:extLst>
            </p:cNvPr>
            <p:cNvSpPr/>
            <p:nvPr/>
          </p:nvSpPr>
          <p:spPr>
            <a:xfrm>
              <a:off x="1008712" y="3339972"/>
              <a:ext cx="2565511" cy="28732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Social Media Analytics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9440938-20DA-4436-8B01-FD90C7FCB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938" y="3143281"/>
              <a:ext cx="680706" cy="68070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34E2FC-80C7-4F44-9BD8-46FBE0F9F696}"/>
              </a:ext>
            </a:extLst>
          </p:cNvPr>
          <p:cNvGrpSpPr/>
          <p:nvPr/>
        </p:nvGrpSpPr>
        <p:grpSpPr>
          <a:xfrm>
            <a:off x="6847218" y="4522324"/>
            <a:ext cx="5262683" cy="1125007"/>
            <a:chOff x="6847218" y="4522324"/>
            <a:chExt cx="5262683" cy="1125007"/>
          </a:xfrm>
        </p:grpSpPr>
        <p:grpSp>
          <p:nvGrpSpPr>
            <p:cNvPr id="18" name="Group 131">
              <a:extLst>
                <a:ext uri="{FF2B5EF4-FFF2-40B4-BE49-F238E27FC236}">
                  <a16:creationId xmlns:a16="http://schemas.microsoft.com/office/drawing/2014/main" id="{11DB3382-EA7E-4C3A-AB7A-28F681A14E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7218" y="4522324"/>
              <a:ext cx="1124065" cy="1125007"/>
              <a:chOff x="5244691" y="3613920"/>
              <a:chExt cx="648499" cy="64904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C1ABD3-CAE6-4F22-9B98-01D1E9863B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4691" y="3613920"/>
                <a:ext cx="648499" cy="649042"/>
              </a:xfrm>
              <a:prstGeom prst="ellipse">
                <a:avLst/>
              </a:prstGeom>
              <a:solidFill>
                <a:srgbClr val="CAFECC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0D999EB-76A8-4A2B-99EB-3BA59339EE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9518" y="3688810"/>
                <a:ext cx="498845" cy="499263"/>
              </a:xfrm>
              <a:prstGeom prst="ellipse">
                <a:avLst/>
              </a:prstGeom>
              <a:solidFill>
                <a:srgbClr val="00B05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5716327-71DB-42E3-9897-825E9E6ACCA2}"/>
                </a:ext>
              </a:extLst>
            </p:cNvPr>
            <p:cNvSpPr/>
            <p:nvPr/>
          </p:nvSpPr>
          <p:spPr>
            <a:xfrm>
              <a:off x="8113614" y="5033292"/>
              <a:ext cx="3996287" cy="28732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 Computing &amp; Cyber Security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CB92DCD-7CCB-4101-84E3-6C887A36E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565" y="4768333"/>
              <a:ext cx="632987" cy="63298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03A7833-B2AD-40C3-A202-463FCD8B4180}"/>
              </a:ext>
            </a:extLst>
          </p:cNvPr>
          <p:cNvGrpSpPr/>
          <p:nvPr/>
        </p:nvGrpSpPr>
        <p:grpSpPr>
          <a:xfrm>
            <a:off x="6847218" y="1499626"/>
            <a:ext cx="3587737" cy="1125007"/>
            <a:chOff x="6847218" y="1499626"/>
            <a:chExt cx="3587737" cy="1125007"/>
          </a:xfrm>
        </p:grpSpPr>
        <p:grpSp>
          <p:nvGrpSpPr>
            <p:cNvPr id="12" name="Group 133">
              <a:extLst>
                <a:ext uri="{FF2B5EF4-FFF2-40B4-BE49-F238E27FC236}">
                  <a16:creationId xmlns:a16="http://schemas.microsoft.com/office/drawing/2014/main" id="{B1F47272-FA5F-4283-BD5A-F39DE881110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7218" y="1499626"/>
              <a:ext cx="1124065" cy="1125007"/>
              <a:chOff x="5249342" y="1406453"/>
              <a:chExt cx="648499" cy="64904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08A5C4C-0FD3-4592-89CB-696C222075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9342" y="1406453"/>
                <a:ext cx="648499" cy="649042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24F0B0F-03CD-4826-AC10-6CC1EBE82C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169" y="1481343"/>
                <a:ext cx="498845" cy="499263"/>
              </a:xfrm>
              <a:prstGeom prst="ellipse">
                <a:avLst/>
              </a:pr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38164B-0D58-46B5-8BB6-3B3E0228ACA4}"/>
                </a:ext>
              </a:extLst>
            </p:cNvPr>
            <p:cNvSpPr/>
            <p:nvPr/>
          </p:nvSpPr>
          <p:spPr>
            <a:xfrm>
              <a:off x="8100983" y="1873542"/>
              <a:ext cx="2333972" cy="28732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Artificial Intelligence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FEEC81E-A48B-4055-A0A5-EA596DC6F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405" y="1672884"/>
              <a:ext cx="715863" cy="715863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F6BF52F-76AB-4210-8CBD-884355151933}"/>
              </a:ext>
            </a:extLst>
          </p:cNvPr>
          <p:cNvGrpSpPr/>
          <p:nvPr/>
        </p:nvGrpSpPr>
        <p:grpSpPr>
          <a:xfrm>
            <a:off x="839859" y="4522324"/>
            <a:ext cx="4701600" cy="1125007"/>
            <a:chOff x="839859" y="4522324"/>
            <a:chExt cx="4701600" cy="1125007"/>
          </a:xfrm>
        </p:grpSpPr>
        <p:grpSp>
          <p:nvGrpSpPr>
            <p:cNvPr id="9" name="Group 130">
              <a:extLst>
                <a:ext uri="{FF2B5EF4-FFF2-40B4-BE49-F238E27FC236}">
                  <a16:creationId xmlns:a16="http://schemas.microsoft.com/office/drawing/2014/main" id="{E6D4E40A-98BB-4445-A016-FD18DA71F0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17394" y="4522324"/>
              <a:ext cx="1124065" cy="1125007"/>
              <a:chOff x="3287425" y="3613920"/>
              <a:chExt cx="648499" cy="64904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9FDBA2C-E673-44D5-9874-2F7C446F00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3613920"/>
                <a:ext cx="648499" cy="649042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ADCA57B-12A2-4B35-8868-8F39D37495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3688810"/>
                <a:ext cx="498845" cy="499263"/>
              </a:xfrm>
              <a:prstGeom prst="ellipse">
                <a:avLst/>
              </a:prstGeom>
              <a:solidFill>
                <a:schemeClr val="accent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6F48ED-68B2-4E3E-BBEC-F67AC389B327}"/>
                </a:ext>
              </a:extLst>
            </p:cNvPr>
            <p:cNvSpPr/>
            <p:nvPr/>
          </p:nvSpPr>
          <p:spPr>
            <a:xfrm>
              <a:off x="839859" y="5033292"/>
              <a:ext cx="3386761" cy="28732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Leveraging Patterns &amp; Trends</a:t>
              </a:r>
            </a:p>
          </p:txBody>
        </p:sp>
        <p:pic>
          <p:nvPicPr>
            <p:cNvPr id="3076" name="Picture 4" descr="https://cdn-icons-png.flaticon.com/512/1946/1946430.png">
              <a:extLst>
                <a:ext uri="{FF2B5EF4-FFF2-40B4-BE49-F238E27FC236}">
                  <a16:creationId xmlns:a16="http://schemas.microsoft.com/office/drawing/2014/main" id="{AB67728D-830C-44C8-8FF4-D83DABBCC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1616" y="4754723"/>
              <a:ext cx="619671" cy="619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335D6B-133E-41AF-B9D2-EB953043388C}"/>
              </a:ext>
            </a:extLst>
          </p:cNvPr>
          <p:cNvGrpSpPr/>
          <p:nvPr/>
        </p:nvGrpSpPr>
        <p:grpSpPr>
          <a:xfrm>
            <a:off x="7461693" y="2908349"/>
            <a:ext cx="3220197" cy="1125007"/>
            <a:chOff x="7461693" y="2908349"/>
            <a:chExt cx="3220197" cy="1125007"/>
          </a:xfrm>
        </p:grpSpPr>
        <p:grpSp>
          <p:nvGrpSpPr>
            <p:cNvPr id="15" name="Group 132">
              <a:extLst>
                <a:ext uri="{FF2B5EF4-FFF2-40B4-BE49-F238E27FC236}">
                  <a16:creationId xmlns:a16="http://schemas.microsoft.com/office/drawing/2014/main" id="{7130749D-1A80-4DB6-83CF-371B2C740F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61693" y="2908349"/>
              <a:ext cx="1124065" cy="1125007"/>
              <a:chOff x="5716010" y="2517212"/>
              <a:chExt cx="648499" cy="64904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1DB1BFE-5476-41C3-8BF2-75B1189CC8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6010" y="2517212"/>
                <a:ext cx="648499" cy="64904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0DA291-F4C0-4EE8-9D4D-089B0775A0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90837" y="2592102"/>
                <a:ext cx="498845" cy="499263"/>
              </a:xfrm>
              <a:prstGeom prst="ellipse">
                <a:avLst/>
              </a:prstGeom>
              <a:solidFill>
                <a:schemeClr val="accent5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0C7CD4F-2FBE-456E-808A-937EEF933F09}"/>
                </a:ext>
              </a:extLst>
            </p:cNvPr>
            <p:cNvSpPr/>
            <p:nvPr/>
          </p:nvSpPr>
          <p:spPr>
            <a:xfrm>
              <a:off x="8773805" y="3339971"/>
              <a:ext cx="1908085" cy="28732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Computer Vision</a:t>
              </a:r>
            </a:p>
          </p:txBody>
        </p:sp>
        <p:pic>
          <p:nvPicPr>
            <p:cNvPr id="3078" name="Picture 6" descr="https://cdn-icons-png.flaticon.com/512/2586/2586647.png">
              <a:extLst>
                <a:ext uri="{FF2B5EF4-FFF2-40B4-BE49-F238E27FC236}">
                  <a16:creationId xmlns:a16="http://schemas.microsoft.com/office/drawing/2014/main" id="{9972847B-9DA1-4D6B-936B-0CA5F92A7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5158" y="3159612"/>
              <a:ext cx="592171" cy="59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552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a degree to get there?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57ADE-407C-438C-8F7C-121E51B5A724}"/>
              </a:ext>
            </a:extLst>
          </p:cNvPr>
          <p:cNvGrpSpPr/>
          <p:nvPr/>
        </p:nvGrpSpPr>
        <p:grpSpPr>
          <a:xfrm>
            <a:off x="742950" y="1509529"/>
            <a:ext cx="3354210" cy="1708164"/>
            <a:chOff x="742950" y="1509529"/>
            <a:chExt cx="3354210" cy="1708164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8E212B6-8FA4-4DAB-B623-6079EB3EE61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F10F20-2F1C-4721-BB0C-56C435729E8E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60521798-0DE5-48D2-8C24-3E1E61455BCE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930588"/>
              <a:chOff x="625692" y="1862556"/>
              <a:chExt cx="2242452" cy="697941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F0C79861-B0DD-451D-A358-CF5162A83E58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Data Field,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roles &amp; responsibilities,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a 5-year path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1C469-02CB-4595-AB07-19FEEF220E33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89351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Target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49FBA-1FC7-480E-AD9E-0E13D344F4A1}"/>
              </a:ext>
            </a:extLst>
          </p:cNvPr>
          <p:cNvGrpSpPr/>
          <p:nvPr/>
        </p:nvGrpSpPr>
        <p:grpSpPr>
          <a:xfrm>
            <a:off x="4379607" y="1509529"/>
            <a:ext cx="3316111" cy="1557389"/>
            <a:chOff x="4379607" y="1509529"/>
            <a:chExt cx="3316111" cy="155738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031DD39-80BC-41F3-89B1-539586209630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874384-EC32-48D9-A684-556A8E915D16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5">
              <a:extLst>
                <a:ext uri="{FF2B5EF4-FFF2-40B4-BE49-F238E27FC236}">
                  <a16:creationId xmlns:a16="http://schemas.microsoft.com/office/drawing/2014/main" id="{E99CB5A3-3A3D-41B0-9B0F-95DB2B7128B5}"/>
                </a:ext>
              </a:extLst>
            </p:cNvPr>
            <p:cNvGrpSpPr/>
            <p:nvPr/>
          </p:nvGrpSpPr>
          <p:grpSpPr>
            <a:xfrm>
              <a:off x="4379607" y="2295395"/>
              <a:ext cx="2715215" cy="771523"/>
              <a:chOff x="625692" y="1868774"/>
              <a:chExt cx="2036411" cy="578642"/>
            </a:xfrm>
          </p:grpSpPr>
          <p:sp>
            <p:nvSpPr>
              <p:cNvPr id="15" name="Footer Text">
                <a:extLst>
                  <a:ext uri="{FF2B5EF4-FFF2-40B4-BE49-F238E27FC236}">
                    <a16:creationId xmlns:a16="http://schemas.microsoft.com/office/drawing/2014/main" id="{8B4D2510-7C52-46C8-A973-8EABCC9E6769}"/>
                  </a:ext>
                </a:extLst>
              </p:cNvPr>
              <p:cNvSpPr txBox="1"/>
              <p:nvPr/>
            </p:nvSpPr>
            <p:spPr>
              <a:xfrm>
                <a:off x="625692" y="2140409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 who are already doing what you want to do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F4A8D-C9A2-491D-8767-86E5A26EF307}"/>
                  </a:ext>
                </a:extLst>
              </p:cNvPr>
              <p:cNvSpPr txBox="1"/>
              <p:nvPr/>
            </p:nvSpPr>
            <p:spPr>
              <a:xfrm>
                <a:off x="625692" y="1868774"/>
                <a:ext cx="127813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D4379-B19C-455D-8B89-DFA502D653F2}"/>
              </a:ext>
            </a:extLst>
          </p:cNvPr>
          <p:cNvGrpSpPr/>
          <p:nvPr/>
        </p:nvGrpSpPr>
        <p:grpSpPr>
          <a:xfrm>
            <a:off x="7924927" y="1509529"/>
            <a:ext cx="3341511" cy="2452550"/>
            <a:chOff x="7924927" y="1509529"/>
            <a:chExt cx="3341511" cy="2452550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A5C0AF12-3D8F-481E-8E09-6940DA5EA1C4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8D42CE2F-56B4-435B-8584-75EDD190CDBE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1135261"/>
              <a:chOff x="625692" y="1862555"/>
              <a:chExt cx="2690511" cy="851446"/>
            </a:xfrm>
          </p:grpSpPr>
          <p:sp>
            <p:nvSpPr>
              <p:cNvPr id="19" name="Footer Text">
                <a:extLst>
                  <a:ext uri="{FF2B5EF4-FFF2-40B4-BE49-F238E27FC236}">
                    <a16:creationId xmlns:a16="http://schemas.microsoft.com/office/drawing/2014/main" id="{6CB40EA6-5D12-4C90-9FD9-101DDB88D11C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certifications, participate in competitions,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simple projects,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how the best of the best do it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098B-2C96-447B-9006-D01733B87C0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15368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LinkedIn Profile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8D0C34-1AA2-46E9-BBE0-14E663345E2F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44">
              <a:extLst>
                <a:ext uri="{FF2B5EF4-FFF2-40B4-BE49-F238E27FC236}">
                  <a16:creationId xmlns:a16="http://schemas.microsoft.com/office/drawing/2014/main" id="{9A5B2545-D79F-4876-8A07-C169036AE7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51464" y="1908433"/>
              <a:ext cx="2414974" cy="2053646"/>
            </a:xfrm>
            <a:prstGeom prst="bentConnector3">
              <a:avLst>
                <a:gd name="adj1" fmla="val -1292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DD9BB-4E1C-4DF2-9065-EACFF7983C04}"/>
              </a:ext>
            </a:extLst>
          </p:cNvPr>
          <p:cNvGrpSpPr/>
          <p:nvPr/>
        </p:nvGrpSpPr>
        <p:grpSpPr>
          <a:xfrm>
            <a:off x="742950" y="3563785"/>
            <a:ext cx="3265311" cy="1729892"/>
            <a:chOff x="742950" y="3563785"/>
            <a:chExt cx="3265311" cy="1729892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C3018-7E90-4E9E-941B-68579388CFD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0A3D5C91-DBFD-4D76-9FD2-684DD13D77E1}"/>
                </a:ext>
              </a:extLst>
            </p:cNvPr>
            <p:cNvGrpSpPr/>
            <p:nvPr/>
          </p:nvGrpSpPr>
          <p:grpSpPr>
            <a:xfrm>
              <a:off x="742950" y="4229960"/>
              <a:ext cx="3265311" cy="1063717"/>
              <a:chOff x="625691" y="1779008"/>
              <a:chExt cx="2506132" cy="797788"/>
            </a:xfrm>
          </p:grpSpPr>
          <p:sp>
            <p:nvSpPr>
              <p:cNvPr id="25" name="Footer Text">
                <a:extLst>
                  <a:ext uri="{FF2B5EF4-FFF2-40B4-BE49-F238E27FC236}">
                    <a16:creationId xmlns:a16="http://schemas.microsoft.com/office/drawing/2014/main" id="{9FFB86DE-AF11-4206-B88E-867185B82199}"/>
                  </a:ext>
                </a:extLst>
              </p:cNvPr>
              <p:cNvSpPr txBox="1"/>
              <p:nvPr/>
            </p:nvSpPr>
            <p:spPr>
              <a:xfrm>
                <a:off x="625691" y="2269789"/>
                <a:ext cx="2506132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GitHub, LinkedIn,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Medium, Brand Profiling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D8CDC0-D368-41EF-BBD5-FBD98394C56C}"/>
                  </a:ext>
                </a:extLst>
              </p:cNvPr>
              <p:cNvSpPr txBox="1"/>
              <p:nvPr/>
            </p:nvSpPr>
            <p:spPr>
              <a:xfrm>
                <a:off x="625691" y="1779008"/>
                <a:ext cx="24138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Collaterals &amp; Profile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BC44A-66AB-4AE5-A4E8-10081E994041}"/>
              </a:ext>
            </a:extLst>
          </p:cNvPr>
          <p:cNvGrpSpPr/>
          <p:nvPr/>
        </p:nvGrpSpPr>
        <p:grpSpPr>
          <a:xfrm>
            <a:off x="5263829" y="3563785"/>
            <a:ext cx="5745276" cy="1503487"/>
            <a:chOff x="5263829" y="3563785"/>
            <a:chExt cx="5745276" cy="1503487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904F7971-1130-4E86-B80C-33B7EEBFB815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2" name="Group 64">
              <a:extLst>
                <a:ext uri="{FF2B5EF4-FFF2-40B4-BE49-F238E27FC236}">
                  <a16:creationId xmlns:a16="http://schemas.microsoft.com/office/drawing/2014/main" id="{3DE51B74-33B7-4E80-BAB0-565A75205B47}"/>
                </a:ext>
              </a:extLst>
            </p:cNvPr>
            <p:cNvGrpSpPr/>
            <p:nvPr/>
          </p:nvGrpSpPr>
          <p:grpSpPr>
            <a:xfrm>
              <a:off x="7924927" y="4229957"/>
              <a:ext cx="3084178" cy="837315"/>
              <a:chOff x="625691" y="1779007"/>
              <a:chExt cx="2447781" cy="627987"/>
            </a:xfrm>
          </p:grpSpPr>
          <p:sp>
            <p:nvSpPr>
              <p:cNvPr id="33" name="Footer Text">
                <a:extLst>
                  <a:ext uri="{FF2B5EF4-FFF2-40B4-BE49-F238E27FC236}">
                    <a16:creationId xmlns:a16="http://schemas.microsoft.com/office/drawing/2014/main" id="{C4CA40F9-8837-44AC-A27F-2C9A74CEB4FD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307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certifications don’t help,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quality of it does.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E7B94B-5B03-4F97-A8F5-0D6895ADE95D}"/>
                  </a:ext>
                </a:extLst>
              </p:cNvPr>
              <p:cNvSpPr txBox="1"/>
              <p:nvPr/>
            </p:nvSpPr>
            <p:spPr>
              <a:xfrm>
                <a:off x="625691" y="1779007"/>
                <a:ext cx="215771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Explore Certifications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B5FEF-508D-491E-8E8B-967C8E724935}"/>
                </a:ext>
              </a:extLst>
            </p:cNvPr>
            <p:cNvCxnSpPr/>
            <p:nvPr/>
          </p:nvCxnSpPr>
          <p:spPr>
            <a:xfrm flipH="1">
              <a:off x="5263829" y="3962079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C1560-CCF4-4E31-9A84-BA41F9AE3AE0}"/>
              </a:ext>
            </a:extLst>
          </p:cNvPr>
          <p:cNvGrpSpPr/>
          <p:nvPr/>
        </p:nvGrpSpPr>
        <p:grpSpPr>
          <a:xfrm>
            <a:off x="1665271" y="3563785"/>
            <a:ext cx="6030447" cy="2731518"/>
            <a:chOff x="1665271" y="3563785"/>
            <a:chExt cx="6030447" cy="2731518"/>
          </a:xfrm>
        </p:grpSpPr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B962642-EF0F-431A-91E7-9DE8F7571779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99160987-285E-4BB7-91E9-C15929B7B721}"/>
                </a:ext>
              </a:extLst>
            </p:cNvPr>
            <p:cNvGrpSpPr/>
            <p:nvPr/>
          </p:nvGrpSpPr>
          <p:grpSpPr>
            <a:xfrm>
              <a:off x="4379606" y="4229961"/>
              <a:ext cx="3316112" cy="2065342"/>
              <a:chOff x="625691" y="1779009"/>
              <a:chExt cx="2545123" cy="1549006"/>
            </a:xfrm>
          </p:grpSpPr>
          <p:sp>
            <p:nvSpPr>
              <p:cNvPr id="29" name="Footer Text">
                <a:extLst>
                  <a:ext uri="{FF2B5EF4-FFF2-40B4-BE49-F238E27FC236}">
                    <a16:creationId xmlns:a16="http://schemas.microsoft.com/office/drawing/2014/main" id="{1D01AA43-D502-4492-8478-A467AD06DA3D}"/>
                  </a:ext>
                </a:extLst>
              </p:cNvPr>
              <p:cNvSpPr txBox="1"/>
              <p:nvPr/>
            </p:nvSpPr>
            <p:spPr>
              <a:xfrm>
                <a:off x="625691" y="2253490"/>
                <a:ext cx="2545123" cy="10745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Best Mentors,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Science from Start to Finish,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Projects and use-cases,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Leaning how to crack interviews,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Live Session and Help from the Experts,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Learning Python, SQL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Internship Plus, Placement Plus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4A05A-6498-45EF-A3C0-A78403D878E3}"/>
                  </a:ext>
                </a:extLst>
              </p:cNvPr>
              <p:cNvSpPr txBox="1"/>
              <p:nvPr/>
            </p:nvSpPr>
            <p:spPr>
              <a:xfrm>
                <a:off x="625692" y="1779009"/>
                <a:ext cx="234383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Science &amp; Analytics</a:t>
                </a:r>
              </a:p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Certification (70%)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0C36D-3EBF-40E1-B124-907D35F467C5}"/>
                </a:ext>
              </a:extLst>
            </p:cNvPr>
            <p:cNvCxnSpPr/>
            <p:nvPr/>
          </p:nvCxnSpPr>
          <p:spPr>
            <a:xfrm flipH="1">
              <a:off x="1665271" y="3962079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2" descr="Home - upGrad Campus">
            <a:extLst>
              <a:ext uri="{FF2B5EF4-FFF2-40B4-BE49-F238E27FC236}">
                <a16:creationId xmlns:a16="http://schemas.microsoft.com/office/drawing/2014/main" id="{3CC10706-6D9F-46F8-B09F-0FB45A088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848" y="6526635"/>
            <a:ext cx="741626" cy="33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543E238-638E-4F32-A1FC-B3BB2E077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81" y="1905176"/>
            <a:ext cx="615361" cy="61536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563F368-407B-486A-81FD-FC48726F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91" y="1919866"/>
            <a:ext cx="608205" cy="608205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3E337F1-12F7-4A14-A219-790FFB8C0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205" y="1871938"/>
            <a:ext cx="704059" cy="70405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A7D6C25C-DAF7-4B5F-8F2F-60B13DD7FE39}"/>
              </a:ext>
            </a:extLst>
          </p:cNvPr>
          <p:cNvSpPr/>
          <p:nvPr/>
        </p:nvSpPr>
        <p:spPr>
          <a:xfrm>
            <a:off x="5638868" y="4369009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6B4FBBF-8BCA-4B3B-9FFF-BDA52EC1D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427" y="4415219"/>
            <a:ext cx="772531" cy="7725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B66F1DC-AF06-42EE-85DA-E8B7E090D674}"/>
              </a:ext>
            </a:extLst>
          </p:cNvPr>
          <p:cNvGrpSpPr/>
          <p:nvPr/>
        </p:nvGrpSpPr>
        <p:grpSpPr>
          <a:xfrm>
            <a:off x="1117952" y="2783942"/>
            <a:ext cx="2802873" cy="1107998"/>
            <a:chOff x="1117952" y="2783942"/>
            <a:chExt cx="2802873" cy="11079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1176300" y="2783942"/>
              <a:ext cx="2744525" cy="2462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+mj-lt"/>
                </a:rPr>
                <a:t>Data Engineer / Data Analyst</a:t>
              </a:r>
            </a:p>
          </p:txBody>
        </p:sp>
        <p:pic>
          <p:nvPicPr>
            <p:cNvPr id="36" name="Picture 2" descr="Download Google Cloud Platform (GCP) Logo in SVG Vector or PNG File Format  - Logo.wine">
              <a:extLst>
                <a:ext uri="{FF2B5EF4-FFF2-40B4-BE49-F238E27FC236}">
                  <a16:creationId xmlns:a16="http://schemas.microsoft.com/office/drawing/2014/main" id="{F6C52FB6-B418-4FFD-903D-649BB2B11D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8" t="39412" r="1225" b="39795"/>
            <a:stretch/>
          </p:blipFill>
          <p:spPr bwMode="auto">
            <a:xfrm>
              <a:off x="1117952" y="3226650"/>
              <a:ext cx="1421884" cy="22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Microsoft Azure Logo – Penthara Technologies">
              <a:extLst>
                <a:ext uri="{FF2B5EF4-FFF2-40B4-BE49-F238E27FC236}">
                  <a16:creationId xmlns:a16="http://schemas.microsoft.com/office/drawing/2014/main" id="{49005FD5-13D6-4584-9B7C-55289720D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" t="21980" r="1662" b="18563"/>
            <a:stretch/>
          </p:blipFill>
          <p:spPr bwMode="auto">
            <a:xfrm>
              <a:off x="2014135" y="3562727"/>
              <a:ext cx="1068852" cy="329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Amazon Web Services (AWS) – Logos Download">
              <a:extLst>
                <a:ext uri="{FF2B5EF4-FFF2-40B4-BE49-F238E27FC236}">
                  <a16:creationId xmlns:a16="http://schemas.microsoft.com/office/drawing/2014/main" id="{F39926A6-2463-47E6-9BC6-C31691FC0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441" y="3132532"/>
              <a:ext cx="915066" cy="39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A3D7F5-D6CF-4098-BCD3-249F1B579F77}"/>
              </a:ext>
            </a:extLst>
          </p:cNvPr>
          <p:cNvGrpSpPr/>
          <p:nvPr/>
        </p:nvGrpSpPr>
        <p:grpSpPr>
          <a:xfrm>
            <a:off x="4749136" y="2783942"/>
            <a:ext cx="2744525" cy="1064667"/>
            <a:chOff x="4749136" y="2783942"/>
            <a:chExt cx="2744525" cy="106466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4749136" y="2783942"/>
              <a:ext cx="27445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+mj-lt"/>
                </a:rPr>
                <a:t>Machine Learning Engineer</a:t>
              </a:r>
            </a:p>
          </p:txBody>
        </p:sp>
        <p:pic>
          <p:nvPicPr>
            <p:cNvPr id="43" name="Picture 20" descr="The Python Logo | Python Software Foundation">
              <a:extLst>
                <a:ext uri="{FF2B5EF4-FFF2-40B4-BE49-F238E27FC236}">
                  <a16:creationId xmlns:a16="http://schemas.microsoft.com/office/drawing/2014/main" id="{29EA096C-FDD4-4C9A-AE05-7A9517F21A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2" t="9537" r="11528" b="24716"/>
            <a:stretch/>
          </p:blipFill>
          <p:spPr bwMode="auto">
            <a:xfrm>
              <a:off x="4804974" y="3171448"/>
              <a:ext cx="1124065" cy="320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2" descr="File:Apache Spark logo.svg - Wikimedia Commons">
              <a:extLst>
                <a:ext uri="{FF2B5EF4-FFF2-40B4-BE49-F238E27FC236}">
                  <a16:creationId xmlns:a16="http://schemas.microsoft.com/office/drawing/2014/main" id="{0615C4EB-E58E-48E0-A1B0-CE9DD6782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548" y="3489983"/>
              <a:ext cx="690288" cy="35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4" descr="File:R logo.svg - Wikimedia Commons">
              <a:extLst>
                <a:ext uri="{FF2B5EF4-FFF2-40B4-BE49-F238E27FC236}">
                  <a16:creationId xmlns:a16="http://schemas.microsoft.com/office/drawing/2014/main" id="{4FEC6F4F-2433-442B-AEE6-71C40A238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7280" y="3135210"/>
              <a:ext cx="457755" cy="354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182DA1-BD4D-402E-AFDD-EC1D1A3153F1}"/>
              </a:ext>
            </a:extLst>
          </p:cNvPr>
          <p:cNvGrpSpPr/>
          <p:nvPr/>
        </p:nvGrpSpPr>
        <p:grpSpPr>
          <a:xfrm>
            <a:off x="8321973" y="2783940"/>
            <a:ext cx="2744525" cy="1207035"/>
            <a:chOff x="8321973" y="2783940"/>
            <a:chExt cx="2744525" cy="120703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8321973" y="2783940"/>
              <a:ext cx="27445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+mj-lt"/>
                </a:rPr>
                <a:t>Business Analyst</a:t>
              </a:r>
            </a:p>
          </p:txBody>
        </p:sp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293C53-21BA-4305-A79E-2BFD11499159}"/>
              </a:ext>
            </a:extLst>
          </p:cNvPr>
          <p:cNvGrpSpPr/>
          <p:nvPr/>
        </p:nvGrpSpPr>
        <p:grpSpPr>
          <a:xfrm>
            <a:off x="4749136" y="5408808"/>
            <a:ext cx="2744525" cy="1342784"/>
            <a:chOff x="4749136" y="5408808"/>
            <a:chExt cx="2744525" cy="134278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4749136" y="5408808"/>
              <a:ext cx="27445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+mj-lt"/>
                </a:rPr>
                <a:t>Data Scientist</a:t>
              </a:r>
            </a:p>
          </p:txBody>
        </p:sp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5569902" y="6420026"/>
              <a:ext cx="585721" cy="28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6227167" y="6396643"/>
              <a:ext cx="373722" cy="354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 descr="Home - upGrad Campus">
            <a:extLst>
              <a:ext uri="{FF2B5EF4-FFF2-40B4-BE49-F238E27FC236}">
                <a16:creationId xmlns:a16="http://schemas.microsoft.com/office/drawing/2014/main" id="{F3075863-2421-4A7B-ADAC-6D6B8D148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174" y="5789886"/>
            <a:ext cx="728994" cy="32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8283</TotalTime>
  <Words>590</Words>
  <Application>Microsoft Office PowerPoint</Application>
  <PresentationFormat>Widescreen</PresentationFormat>
  <Paragraphs>144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959</cp:revision>
  <dcterms:created xsi:type="dcterms:W3CDTF">2021-05-29T21:16:01Z</dcterms:created>
  <dcterms:modified xsi:type="dcterms:W3CDTF">2022-12-08T05:34:05Z</dcterms:modified>
</cp:coreProperties>
</file>